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394" r:id="rId6"/>
    <p:sldId id="395" r:id="rId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1673B9-0C2B-F389-CA99-31C9AEC10D14}" name="Gatto, Davide" initials="DG" userId="S::d.gatto@consob.it::1c9536d2-eb7a-4bcf-9eae-29c4da753c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792" autoAdjust="0"/>
  </p:normalViewPr>
  <p:slideViewPr>
    <p:cSldViewPr snapToGrid="0">
      <p:cViewPr varScale="1">
        <p:scale>
          <a:sx n="112" d="100"/>
          <a:sy n="112" d="100"/>
        </p:scale>
        <p:origin x="570" y="96"/>
      </p:cViewPr>
      <p:guideLst>
        <p:guide orient="horz" pos="281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F293-2284-46A6-8ABE-E150A0D1A800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35E3-E0B1-4E71-9C07-E16AD9DE6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78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1E7D5-BA1E-F1CB-7BBF-309CCBAA7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F08999C-8790-24FF-2A18-8FB69013C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7EEC6C-20EB-1122-C389-5829B111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584D27-15A2-E043-9077-AA2F0C6F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DC1945-FF08-08C6-3045-54DD881A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4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A7740-318E-A3A6-9FD5-D35F1624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7E2890-FFF9-E9FF-7854-B83F8AD9E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809708-041A-866A-2499-6D086735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A67442-BAB2-AAD7-4882-A6BEC2D9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5AC17E-C6AE-65BC-C8F2-539B3BA5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8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A69BDFA-8E5A-9963-08ED-2A901E4B4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2B5206-ABC8-35E1-ECC5-B42593897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D3FCF-D8A6-BE37-8451-AA248E65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6D23FA-8F5B-D47D-F19E-F831A98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0DF109-DD56-9C65-416A-0101CBE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77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507C4-58AC-E390-75D7-E408A321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89B68-C36B-1525-C4FA-CA78B942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A80F24-50E6-A9FE-D165-11E6A6C2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2241CA-04B8-8A05-3B48-A0F4EDC1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3C430-0321-4597-5667-BDC43B10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3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D3EA6-443D-B6FB-3FFC-5F8B571E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59A133-CD50-83B4-177D-1B1E4AD4B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5E1AD-398C-5CD5-B470-D8F0A44B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B23C2-C6FF-8A12-5B9F-67E118BF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A9CB52-151D-C33A-A951-154F897E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1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F450AC-60B0-8488-8C2B-0EC6969F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1F483E-20BA-B43A-5FF6-13E0E1C4D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122C852-4412-4456-6659-48681C289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5BF2DD-9A89-E60C-1E00-824C86C0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6212AB-26F3-A6C4-C895-7967C5A8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DDFCF8-435D-030E-9E41-3AC88687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15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A64A5-F49C-6FAA-CCF1-3B6392BA0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3BBC47-4DFE-20F6-5465-0B82862B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F13BCC-6482-EF19-8866-FCAC609B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88B89-3BD0-5FA5-DA4A-B112E0AFF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74408A-4D00-76EE-5166-539D408BA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92AC43-F59F-FE97-AA2E-5EF7C977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CA9301A-B876-F510-DF72-975A6913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419466-6A99-E030-F810-26A63A6F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890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A8991-9D61-CAEB-2742-79D1A03B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9CDE4A-FD9D-AA6A-3477-52ACA25D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B41B2F7-6069-B58D-6A61-E022DC8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4CA7E3-9F88-E0DE-DDB8-E30A15C9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43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FB891C1-557F-D92F-0D42-649E5812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245597-BC3F-B237-7EFA-8D6DF6D7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D80D44-C757-C19D-14D8-432F0644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36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7CD9C9-0AB6-3AFB-8898-571A0DFA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63494D-8AB3-77AA-2306-F04CC9F4E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1C024C-8F8B-D9B3-36EF-DB041C8AF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E332BD-31F8-9563-799C-A06534CA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6D8385-F5B6-50E6-08EC-688A8BE9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D6A477-0FB2-81E3-4BC1-22026BB1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34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3AE074-7FF5-2867-E83B-0CC048E9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8A7AF4B-3FC6-36B3-36B6-F80A32BE2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302858-B382-2618-5DAF-4F58915E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031601-8704-A525-E485-CDD5EFC5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B39146-C0F2-B484-FC78-C4E13879A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451C55-141F-1853-18AC-968B19DE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4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EE5BFB-BBF7-340F-ED6E-B5EBEE88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D6A621-FA6C-2F47-A007-D6CB2DC73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401A54-AFB6-E6FC-4F02-DA9D38840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C136-1283-494B-8A68-F95FC5D7F5CC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A0B5C4-F29A-9E46-2B82-CEE125623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A5D1A-E4B4-CD5A-8F5B-8493D6999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2575-1FA7-4414-9B48-2191CB587F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6DCF300-5029-40D3-779F-D777E960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06"/>
          <a:stretch>
            <a:fillRect/>
          </a:stretch>
        </p:blipFill>
        <p:spPr bwMode="auto">
          <a:xfrm>
            <a:off x="0" y="0"/>
            <a:ext cx="1907992" cy="153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magine che contiene Carattere, calligrafia, testo, terreno&#10;&#10;Il contenuto generato dall'IA potrebbe non essere corretto.">
            <a:extLst>
              <a:ext uri="{FF2B5EF4-FFF2-40B4-BE49-F238E27FC236}">
                <a16:creationId xmlns:a16="http://schemas.microsoft.com/office/drawing/2014/main" id="{56696180-A41C-063F-60FD-E01256F88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1025525"/>
            <a:ext cx="7210425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82319-1989-1A35-9B1E-EDBA85590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06DAA9C-B168-7A03-48E2-98DA2D24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06"/>
          <a:stretch>
            <a:fillRect/>
          </a:stretch>
        </p:blipFill>
        <p:spPr bwMode="auto">
          <a:xfrm>
            <a:off x="0" y="1"/>
            <a:ext cx="1065456" cy="8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Immagine che contiene testo, schermata, Carattere, design&#10;&#10;Il contenuto generato dall'IA potrebbe non essere corretto.">
            <a:extLst>
              <a:ext uri="{FF2B5EF4-FFF2-40B4-BE49-F238E27FC236}">
                <a16:creationId xmlns:a16="http://schemas.microsoft.com/office/drawing/2014/main" id="{C740F948-64A4-1395-4F47-99D2B7FB5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r="14579"/>
          <a:stretch>
            <a:fillRect/>
          </a:stretch>
        </p:blipFill>
        <p:spPr>
          <a:xfrm>
            <a:off x="370131" y="1273126"/>
            <a:ext cx="5020216" cy="4425166"/>
          </a:xfrm>
          <a:prstGeom prst="rect">
            <a:avLst/>
          </a:prstGeom>
        </p:spPr>
      </p:pic>
      <p:pic>
        <p:nvPicPr>
          <p:cNvPr id="6" name="Immagine 5" descr="Immagine che contiene bandiera, simbolo, blu, Blu intenso&#10;&#10;Il contenuto generato dall'IA potrebbe non essere corretto.">
            <a:extLst>
              <a:ext uri="{FF2B5EF4-FFF2-40B4-BE49-F238E27FC236}">
                <a16:creationId xmlns:a16="http://schemas.microsoft.com/office/drawing/2014/main" id="{E3948BD7-2815-90D3-B280-04D55A96D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8" b="15953"/>
          <a:stretch>
            <a:fillRect/>
          </a:stretch>
        </p:blipFill>
        <p:spPr>
          <a:xfrm>
            <a:off x="2038350" y="240434"/>
            <a:ext cx="1427406" cy="9557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C5CDDD-B620-61B8-F93E-CE012B47D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724" y="1301316"/>
            <a:ext cx="4558059" cy="419061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147051A-4506-94C2-F600-A92882D158E8}"/>
              </a:ext>
            </a:extLst>
          </p:cNvPr>
          <p:cNvSpPr txBox="1"/>
          <p:nvPr/>
        </p:nvSpPr>
        <p:spPr>
          <a:xfrm>
            <a:off x="6973101" y="5656870"/>
            <a:ext cx="293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Per informazioni e iscrizione: </a:t>
            </a:r>
          </a:p>
          <a:p>
            <a:pPr algn="ctr"/>
            <a:r>
              <a:rPr lang="it-IT" b="1" dirty="0"/>
              <a:t>csdr@consob.it</a:t>
            </a:r>
          </a:p>
        </p:txBody>
      </p:sp>
      <p:pic>
        <p:nvPicPr>
          <p:cNvPr id="11" name="Immagine 10" descr="Immagine che contiene verde, rosso, bandiera&#10;&#10;Il contenuto generato dall'IA potrebbe non essere corretto.">
            <a:extLst>
              <a:ext uri="{FF2B5EF4-FFF2-40B4-BE49-F238E27FC236}">
                <a16:creationId xmlns:a16="http://schemas.microsoft.com/office/drawing/2014/main" id="{1E98E20B-8B61-4352-6DC6-093482C7DC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88" y="251532"/>
            <a:ext cx="1433667" cy="95577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987BC15-40E8-2406-9CE6-87EE55A99930}"/>
              </a:ext>
            </a:extLst>
          </p:cNvPr>
          <p:cNvSpPr txBox="1"/>
          <p:nvPr/>
        </p:nvSpPr>
        <p:spPr>
          <a:xfrm>
            <a:off x="305946" y="5738702"/>
            <a:ext cx="5764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30 </a:t>
            </a:r>
            <a:r>
              <a:rPr lang="en-US" dirty="0" err="1"/>
              <a:t>giugno</a:t>
            </a:r>
            <a:r>
              <a:rPr lang="en-US" dirty="0"/>
              <a:t> 2025: </a:t>
            </a:r>
          </a:p>
          <a:p>
            <a:r>
              <a:rPr lang="en-US" b="1" dirty="0"/>
              <a:t>High-level Roadmap to T+1 Securities Settlement in the EU</a:t>
            </a:r>
          </a:p>
        </p:txBody>
      </p:sp>
    </p:spTree>
    <p:extLst>
      <p:ext uri="{BB962C8B-B14F-4D97-AF65-F5344CB8AC3E}">
        <p14:creationId xmlns:p14="http://schemas.microsoft.com/office/powerpoint/2010/main" val="272849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9314-A502-68C9-0661-D1DCAB33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1A3A795-CC9A-3A73-0A28-C88D70C8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06"/>
          <a:stretch>
            <a:fillRect/>
          </a:stretch>
        </p:blipFill>
        <p:spPr bwMode="auto">
          <a:xfrm>
            <a:off x="0" y="1"/>
            <a:ext cx="1065456" cy="8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2F5453D-98ED-D866-0D30-68AFC6CCF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36730"/>
              </p:ext>
            </p:extLst>
          </p:nvPr>
        </p:nvGraphicFramePr>
        <p:xfrm>
          <a:off x="339931" y="1070047"/>
          <a:ext cx="11273801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2339">
                  <a:extLst>
                    <a:ext uri="{9D8B030D-6E8A-4147-A177-3AD203B41FA5}">
                      <a16:colId xmlns:a16="http://schemas.microsoft.com/office/drawing/2014/main" val="620205716"/>
                    </a:ext>
                  </a:extLst>
                </a:gridCol>
                <a:gridCol w="2597922">
                  <a:extLst>
                    <a:ext uri="{9D8B030D-6E8A-4147-A177-3AD203B41FA5}">
                      <a16:colId xmlns:a16="http://schemas.microsoft.com/office/drawing/2014/main" val="496370689"/>
                    </a:ext>
                  </a:extLst>
                </a:gridCol>
                <a:gridCol w="2153540">
                  <a:extLst>
                    <a:ext uri="{9D8B030D-6E8A-4147-A177-3AD203B41FA5}">
                      <a16:colId xmlns:a16="http://schemas.microsoft.com/office/drawing/2014/main" val="3002989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RTS ESMA 13 ottobre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Data applicazione proposta da ESMA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Roadmap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67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Scambio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allocation/confirmation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entro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le ore 23:00 CET </a:t>
                      </a: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trade date 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 dicembre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MC-02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0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Comunicazioni elettroniche standardizzate per </a:t>
                      </a:r>
                      <a:r>
                        <a:rPr lang="it-IT" dirty="0" err="1"/>
                        <a:t>allocation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confirmation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 dicembre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MC-01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91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Utilizzo di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open communication standards and procedures </a:t>
                      </a:r>
                      <a:r>
                        <a:rPr lang="it-IT" dirty="0"/>
                        <a:t>per </a:t>
                      </a:r>
                      <a:r>
                        <a:rPr lang="it-IT" dirty="0" err="1"/>
                        <a:t>allocation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confirmation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 dicembre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076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Comunicazione dei </a:t>
                      </a:r>
                      <a:r>
                        <a:rPr lang="it-IT" dirty="0" err="1"/>
                        <a:t>reference</a:t>
                      </a:r>
                      <a:r>
                        <a:rPr lang="it-IT" dirty="0"/>
                        <a:t> data (SSI) in modalità standardizzata ed elettronica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 dicembre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MC-04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00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PSET aggiunto nell’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allocation/confirmation 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 dicembre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MC-03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533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Invio delle istruzioni al CSD entro le ore 23.59 CET della trade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 dicembre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ST-01.1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338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Funzionalità CSD (auto-</a:t>
                      </a:r>
                      <a:r>
                        <a:rPr lang="it-IT" dirty="0" err="1"/>
                        <a:t>partial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hold&amp;release</a:t>
                      </a:r>
                      <a:r>
                        <a:rPr lang="it-IT" dirty="0"/>
                        <a:t>, auto-</a:t>
                      </a:r>
                      <a:r>
                        <a:rPr lang="it-IT" dirty="0" err="1"/>
                        <a:t>collateral</a:t>
                      </a:r>
                      <a:r>
                        <a:rPr lang="it-IT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ottobre 2027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ST-03.1, ST-03.5, ST-03.14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60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Maggiori informazioni su </a:t>
                      </a:r>
                      <a:r>
                        <a:rPr lang="it-IT" dirty="0" err="1"/>
                        <a:t>settlement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fail</a:t>
                      </a:r>
                      <a:r>
                        <a:rPr lang="it-IT" dirty="0"/>
                        <a:t> da CSD e CSD </a:t>
                      </a:r>
                      <a:r>
                        <a:rPr lang="it-IT" dirty="0" err="1"/>
                        <a:t>participant</a:t>
                      </a:r>
                      <a:r>
                        <a:rPr lang="it-IT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1°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luglio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2027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8112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3202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DE1B0586CDF7D4C9CA47EA0A3FD5477" ma:contentTypeVersion="3" ma:contentTypeDescription="Creare un nuovo documento." ma:contentTypeScope="" ma:versionID="4df0fc4713d09f7701779a6d8c0e8bec">
  <xsd:schema xmlns:xsd="http://www.w3.org/2001/XMLSchema" xmlns:xs="http://www.w3.org/2001/XMLSchema" xmlns:p="http://schemas.microsoft.com/office/2006/metadata/properties" xmlns:ns1="http://schemas.microsoft.com/sharepoint/v3" xmlns:ns2="80b380ec-d816-4561-80a9-3d75cd9d7916" targetNamespace="http://schemas.microsoft.com/office/2006/metadata/properties" ma:root="true" ma:fieldsID="be7b84c5a3b03405fecc72f53a3a20ff" ns1:_="" ns2:_="">
    <xsd:import namespace="http://schemas.microsoft.com/sharepoint/v3"/>
    <xsd:import namespace="80b380ec-d816-4561-80a9-3d75cd9d79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80ec-d816-4561-80a9-3d75cd9d7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4A8AF8-5FF5-46C4-902A-D2C8DC4D869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2163F04-0EE8-4A74-9EAD-E5E622391F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b380ec-d816-4561-80a9-3d75cd9d79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7DAD7F-323E-4AAF-9570-295159E13D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161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Consob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POT</dc:creator>
  <cp:lastModifiedBy>Fioravanti, Simone Francesco</cp:lastModifiedBy>
  <cp:revision>211</cp:revision>
  <cp:lastPrinted>2024-05-10T10:06:11Z</cp:lastPrinted>
  <dcterms:created xsi:type="dcterms:W3CDTF">2024-05-07T09:46:10Z</dcterms:created>
  <dcterms:modified xsi:type="dcterms:W3CDTF">2025-10-27T11:44:19Z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0x0101006DE1B0586CDF7D4C9CA47EA0A3FD5477</vt:lpwstr>
  </property>
</Properties>
</file>